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6858000" cy="9144000" type="screen4x3"/>
  <p:notesSz cx="6881813" cy="100028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4" d="100"/>
          <a:sy n="44" d="100"/>
        </p:scale>
        <p:origin x="-1470" y="-9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5908AC5B-20F7-47C0-8E9D-DE0F1A0305D4}" type="datetimeFigureOut">
              <a:rPr lang="ru-RU"/>
              <a:pPr>
                <a:defRPr/>
              </a:pPr>
              <a:t>08.09.2014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388D897-5A33-497E-AFE0-2E59E2FA79F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1B15500-5721-437B-A569-168DF080B18B}" type="datetimeFigureOut">
              <a:rPr lang="ru-RU"/>
              <a:pPr>
                <a:defRPr/>
              </a:pPr>
              <a:t>08.09.2014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DF5DF8A-1C7F-453F-8160-DACE1C146CA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71434C2-17C1-43D1-9686-4172EF2314A3}" type="datetimeFigureOut">
              <a:rPr lang="ru-RU"/>
              <a:pPr>
                <a:defRPr/>
              </a:pPr>
              <a:t>08.09.2014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1875E1C-2831-4DFE-AF09-68FA3468036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6000B0C-DEA1-4087-8E15-66954F653BD3}" type="datetimeFigureOut">
              <a:rPr lang="ru-RU"/>
              <a:pPr>
                <a:defRPr/>
              </a:pPr>
              <a:t>08.09.2014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0A27ED3-E5DF-4981-A133-EB85FB43144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A64886A-81FF-44B4-B73D-FCDB5BA849A3}" type="datetimeFigureOut">
              <a:rPr lang="ru-RU"/>
              <a:pPr>
                <a:defRPr/>
              </a:pPr>
              <a:t>08.09.2014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892E2C1-8E93-4F87-8C9B-29CB44D53AA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038F007-658F-44A0-B1A1-6ACD581FA678}" type="datetimeFigureOut">
              <a:rPr lang="ru-RU"/>
              <a:pPr>
                <a:defRPr/>
              </a:pPr>
              <a:t>08.09.2014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C562775-C8C3-491C-89F4-BC2F878F6BD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0BBAE32-759B-4380-80A9-11871DA4340E}" type="datetimeFigureOut">
              <a:rPr lang="ru-RU"/>
              <a:pPr>
                <a:defRPr/>
              </a:pPr>
              <a:t>08.09.2014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C883FC94-1356-45D1-B7B7-EF03BBD9569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7010C512-10F3-4896-96C6-7DD11E011685}" type="datetimeFigureOut">
              <a:rPr lang="ru-RU"/>
              <a:pPr>
                <a:defRPr/>
              </a:pPr>
              <a:t>08.09.2014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E775930-5DD8-40B9-905D-EF204EFA916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A881B4B-537C-4E2E-992B-B8B6340C1F78}" type="datetimeFigureOut">
              <a:rPr lang="ru-RU"/>
              <a:pPr>
                <a:defRPr/>
              </a:pPr>
              <a:t>08.09.2014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27EDFE1-09C7-4E98-8E4B-A049107F27E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6D82A05-0E93-4C1C-BECE-AB31ECBAD2E1}" type="datetimeFigureOut">
              <a:rPr lang="ru-RU"/>
              <a:pPr>
                <a:defRPr/>
              </a:pPr>
              <a:t>08.09.2014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A252D6D-5B76-4A84-B0BF-40CA71E5DD0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34F3B29-CE33-43C8-B750-F804725F2C1F}" type="datetimeFigureOut">
              <a:rPr lang="ru-RU"/>
              <a:pPr>
                <a:defRPr/>
              </a:pPr>
              <a:t>08.09.2014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A25059C-75B4-4C4D-8885-9AB4AD34125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1255752-B498-449D-B7FD-CBC4E7B01CE8}" type="datetimeFigureOut">
              <a:rPr lang="ru-RU"/>
              <a:pPr>
                <a:defRPr/>
              </a:pPr>
              <a:t>08.09.2014</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518F87F-E557-421B-9DFF-20E019062EB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3314" name="WordArt 3"/>
          <p:cNvSpPr>
            <a:spLocks noChangeArrowheads="1" noChangeShapeType="1" noTextEdit="1"/>
          </p:cNvSpPr>
          <p:nvPr/>
        </p:nvSpPr>
        <p:spPr bwMode="auto">
          <a:xfrm>
            <a:off x="1322388" y="731838"/>
            <a:ext cx="4627562" cy="1103312"/>
          </a:xfrm>
          <a:prstGeom prst="rect">
            <a:avLst/>
          </a:prstGeom>
        </p:spPr>
        <p:txBody>
          <a:bodyPr wrap="none" fromWordArt="1">
            <a:prstTxWarp prst="textPlain">
              <a:avLst>
                <a:gd name="adj" fmla="val 50000"/>
              </a:avLst>
            </a:prstTxWarp>
          </a:bodyPr>
          <a:lstStyle/>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Особенности</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речевого развития ребёнка</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седьмого года жизни</a:t>
            </a:r>
          </a:p>
        </p:txBody>
      </p:sp>
      <p:sp>
        <p:nvSpPr>
          <p:cNvPr id="13315" name="TextBox 3"/>
          <p:cNvSpPr txBox="1">
            <a:spLocks noChangeArrowheads="1"/>
          </p:cNvSpPr>
          <p:nvPr/>
        </p:nvSpPr>
        <p:spPr bwMode="auto">
          <a:xfrm>
            <a:off x="425450" y="1846263"/>
            <a:ext cx="6048375" cy="6492875"/>
          </a:xfrm>
          <a:prstGeom prst="rect">
            <a:avLst/>
          </a:prstGeom>
          <a:noFill/>
          <a:ln w="9525">
            <a:noFill/>
            <a:miter lim="800000"/>
            <a:headEnd/>
            <a:tailEnd/>
          </a:ln>
        </p:spPr>
        <p:txBody>
          <a:bodyPr>
            <a:spAutoFit/>
          </a:bodyPr>
          <a:lstStyle/>
          <a:p>
            <a:r>
              <a:rPr lang="ru-RU" sz="2000">
                <a:cs typeface="Arial" charset="0"/>
              </a:rPr>
              <a:t>      </a:t>
            </a:r>
          </a:p>
          <a:p>
            <a:r>
              <a:rPr lang="ru-RU" sz="2000">
                <a:cs typeface="Arial" charset="0"/>
              </a:rPr>
              <a:t>     К шести годам процесс фонемаобразования у нормально развивающегося ребёнка заканчивается, он правильно произносит в свободной речи абсолютно все звуки родного языка, не путает их между собой в речевом потоке. По просьбе взрослого он с лёгкостью и абсолютно правильно произносит самые сложные звуки русского языка в словах и предложениях:</a:t>
            </a:r>
          </a:p>
          <a:p>
            <a:pPr>
              <a:buClr>
                <a:srgbClr val="FF0000"/>
              </a:buClr>
              <a:buFont typeface="Arial" charset="0"/>
              <a:buChar char="•"/>
            </a:pPr>
            <a:r>
              <a:rPr lang="ru-RU" sz="2000">
                <a:cs typeface="Arial" charset="0"/>
              </a:rPr>
              <a:t> Сова, коса, пёс.. Под скамейкой собака.</a:t>
            </a:r>
          </a:p>
          <a:p>
            <a:pPr>
              <a:buClr>
                <a:srgbClr val="FF0000"/>
              </a:buClr>
              <a:buFont typeface="Arial" charset="0"/>
              <a:buChar char="•"/>
            </a:pPr>
            <a:r>
              <a:rPr lang="ru-RU" sz="2000">
                <a:cs typeface="Arial" charset="0"/>
              </a:rPr>
              <a:t> Сено, осень, лось. Осенью краснеют листья.</a:t>
            </a:r>
          </a:p>
          <a:p>
            <a:pPr>
              <a:buClr>
                <a:srgbClr val="FF0000"/>
              </a:buClr>
              <a:buFont typeface="Arial" charset="0"/>
              <a:buChar char="•"/>
            </a:pPr>
            <a:r>
              <a:rPr lang="ru-RU" sz="2000">
                <a:cs typeface="Arial" charset="0"/>
              </a:rPr>
              <a:t> Шапка да шубка – вот и весь Мишутка.</a:t>
            </a:r>
          </a:p>
          <a:p>
            <a:pPr>
              <a:buClr>
                <a:srgbClr val="FF0000"/>
              </a:buClr>
              <a:buFont typeface="Arial" charset="0"/>
              <a:buChar char="•"/>
            </a:pPr>
            <a:r>
              <a:rPr lang="ru-RU" sz="2000">
                <a:cs typeface="Arial" charset="0"/>
              </a:rPr>
              <a:t> Рыба, марка. Рома красит забор. У забора помидоры.</a:t>
            </a:r>
          </a:p>
          <a:p>
            <a:r>
              <a:rPr lang="ru-RU" sz="2000">
                <a:cs typeface="Arial" charset="0"/>
              </a:rPr>
              <a:t>     Шестилетний ребёнок легко определит на слух, сколько звуков в словах: дом, стол, марка, лавина. Для него будет несложным задание выделить из ряда слов те, в которых есть звук [ Р]: забор, стол, диван, кровать. Он сможет по порядку назвать звуки в словах: кот –[К], [О], [Т]. </a:t>
            </a:r>
            <a:endParaRPr lang="ru-RU">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22530" name="TextBox 3"/>
          <p:cNvSpPr txBox="1">
            <a:spLocks noChangeArrowheads="1"/>
          </p:cNvSpPr>
          <p:nvPr/>
        </p:nvSpPr>
        <p:spPr bwMode="auto">
          <a:xfrm>
            <a:off x="438150" y="539750"/>
            <a:ext cx="6049963" cy="6554788"/>
          </a:xfrm>
          <a:prstGeom prst="rect">
            <a:avLst/>
          </a:prstGeom>
          <a:noFill/>
          <a:ln w="9525">
            <a:noFill/>
            <a:miter lim="800000"/>
            <a:headEnd/>
            <a:tailEnd/>
          </a:ln>
        </p:spPr>
        <p:txBody>
          <a:bodyPr>
            <a:spAutoFit/>
          </a:bodyPr>
          <a:lstStyle/>
          <a:p>
            <a:r>
              <a:rPr lang="ru-RU" sz="2000">
                <a:cs typeface="Arial" charset="0"/>
              </a:rPr>
              <a:t>     </a:t>
            </a:r>
            <a:r>
              <a:rPr lang="ru-RU" sz="2000">
                <a:latin typeface="Times New Roman" pitchFamily="18" charset="0"/>
                <a:cs typeface="Times New Roman" pitchFamily="18" charset="0"/>
              </a:rPr>
              <a:t>На шестом году жизни ребёнок начинает овладевать фразеологизмами.</a:t>
            </a:r>
          </a:p>
          <a:p>
            <a:r>
              <a:rPr lang="ru-RU" sz="2000">
                <a:latin typeface="Times New Roman" pitchFamily="18" charset="0"/>
                <a:cs typeface="Times New Roman" pitchFamily="18" charset="0"/>
              </a:rPr>
              <a:t>     Если четырёхлетний малыш, услышав, что «кот спит без задних ног», приходит в ужас и проверяет, все ли ноги у кота на месте, то пятилетний ребёнок вполне может объяснить, что спать без задних ног – это значит спать крепко. Четырёхлетний ребёнок не понимает выражения «Не валяй дурака!» и спрашивает: «А где дурак? У меня нет дурака». Пятилетний же понимает, что это выражение – просьба не дурачиться и т.п.</a:t>
            </a:r>
          </a:p>
          <a:p>
            <a:r>
              <a:rPr lang="ru-RU" sz="2000">
                <a:latin typeface="Times New Roman" pitchFamily="18" charset="0"/>
                <a:cs typeface="Times New Roman" pitchFamily="18" charset="0"/>
              </a:rPr>
              <a:t>      К пяти с половиной годам нормально развивающийся ребёнок может легко, без помощи взрослого составить рассказ по серии картинок или сюжетной картинке, пересказать рассказ или сказку, которые услышал впервые, придумать окончание для рассказа, начатого взрослым.</a:t>
            </a:r>
          </a:p>
          <a:p>
            <a:r>
              <a:rPr lang="ru-RU" sz="2000">
                <a:latin typeface="Times New Roman" pitchFamily="18" charset="0"/>
                <a:cs typeface="Times New Roman" pitchFamily="18" charset="0"/>
              </a:rPr>
              <a:t>      К шести годам ребёнок, с которым вовремя начали занятия по обучению грамоте, уже может читать слова и короткие предложения.</a:t>
            </a:r>
          </a:p>
          <a:p>
            <a:endParaRPr lang="ru-RU" sz="2000">
              <a:cs typeface="Arial" charset="0"/>
            </a:endParaRPr>
          </a:p>
        </p:txBody>
      </p:sp>
      <p:pic>
        <p:nvPicPr>
          <p:cNvPr id="22531" name="Picture 2"/>
          <p:cNvPicPr>
            <a:picLocks noChangeAspect="1" noChangeArrowheads="1"/>
          </p:cNvPicPr>
          <p:nvPr/>
        </p:nvPicPr>
        <p:blipFill>
          <a:blip r:embed="rId3"/>
          <a:srcRect/>
          <a:stretch>
            <a:fillRect/>
          </a:stretch>
        </p:blipFill>
        <p:spPr bwMode="auto">
          <a:xfrm>
            <a:off x="4113213" y="6300788"/>
            <a:ext cx="2065337" cy="251936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4338" name="TextBox 3"/>
          <p:cNvSpPr txBox="1">
            <a:spLocks noChangeArrowheads="1"/>
          </p:cNvSpPr>
          <p:nvPr/>
        </p:nvSpPr>
        <p:spPr bwMode="auto">
          <a:xfrm>
            <a:off x="452438" y="539750"/>
            <a:ext cx="6048375" cy="5908675"/>
          </a:xfrm>
          <a:prstGeom prst="rect">
            <a:avLst/>
          </a:prstGeom>
          <a:noFill/>
          <a:ln w="9525">
            <a:noFill/>
            <a:miter lim="800000"/>
            <a:headEnd/>
            <a:tailEnd/>
          </a:ln>
        </p:spPr>
        <p:txBody>
          <a:bodyPr>
            <a:spAutoFit/>
          </a:bodyPr>
          <a:lstStyle/>
          <a:p>
            <a:r>
              <a:rPr lang="ru-RU">
                <a:cs typeface="Arial" charset="0"/>
              </a:rPr>
              <a:t>      </a:t>
            </a:r>
            <a:r>
              <a:rPr lang="ru-RU" sz="2000">
                <a:cs typeface="Arial" charset="0"/>
              </a:rPr>
              <a:t>По просьбе взрослого он не затрудняясь подберёт слова на заданный звук:  [Р] – рыба, роза, робот. </a:t>
            </a:r>
          </a:p>
          <a:p>
            <a:r>
              <a:rPr lang="ru-RU" sz="2000">
                <a:cs typeface="Arial" charset="0"/>
              </a:rPr>
              <a:t>      К этому возрасту ребёнок должен овладеть развёрнутой фразовой речью, фонетически, лексически и грамматически правильно оформленной.  </a:t>
            </a:r>
          </a:p>
          <a:p>
            <a:r>
              <a:rPr lang="ru-RU" sz="2000">
                <a:cs typeface="Arial" charset="0"/>
              </a:rPr>
              <a:t>      Он с лёгкостью может пересказать прочитанные ему рассказы и сказки, увиденные художественные и анимационные формы, пытается придумывать рассказы и сказки сам, знает достаточно большое количество стихов, загадок, умеет объяснять, как он отгадал загадку, умеет толковать простые и доступные его пониманию пословицы и поговорки. Он знает и легко называет свой домашний адрес и номер домашнего телефона, может рассказать о том, где и кем работают его родители.</a:t>
            </a:r>
          </a:p>
          <a:p>
            <a:endParaRPr lang="ru-RU">
              <a:latin typeface="Calibri" pitchFamily="34" charset="0"/>
            </a:endParaRPr>
          </a:p>
        </p:txBody>
      </p:sp>
      <p:pic>
        <p:nvPicPr>
          <p:cNvPr id="14339" name="Рисунок 4"/>
          <p:cNvPicPr>
            <a:picLocks noChangeAspect="1"/>
          </p:cNvPicPr>
          <p:nvPr/>
        </p:nvPicPr>
        <p:blipFill>
          <a:blip r:embed="rId3"/>
          <a:srcRect/>
          <a:stretch>
            <a:fillRect/>
          </a:stretch>
        </p:blipFill>
        <p:spPr bwMode="auto">
          <a:xfrm>
            <a:off x="3425825" y="4716463"/>
            <a:ext cx="2857500" cy="40576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5362" name="TextBox 3"/>
          <p:cNvSpPr txBox="1">
            <a:spLocks noChangeArrowheads="1"/>
          </p:cNvSpPr>
          <p:nvPr/>
        </p:nvSpPr>
        <p:spPr bwMode="auto">
          <a:xfrm>
            <a:off x="404813" y="1816100"/>
            <a:ext cx="6048375" cy="6492875"/>
          </a:xfrm>
          <a:prstGeom prst="rect">
            <a:avLst/>
          </a:prstGeom>
          <a:noFill/>
          <a:ln w="9525">
            <a:noFill/>
            <a:miter lim="800000"/>
            <a:headEnd/>
            <a:tailEnd/>
          </a:ln>
        </p:spPr>
        <p:txBody>
          <a:bodyPr>
            <a:spAutoFit/>
          </a:bodyPr>
          <a:lstStyle/>
          <a:p>
            <a:r>
              <a:rPr lang="ru-RU" sz="2000">
                <a:cs typeface="Arial" charset="0"/>
              </a:rPr>
              <a:t>         К четырём годам малыш осваивает правильное произношение свистящих звуков [С] , [ С`], [З], [З`], [Ц] и абсолютно чисто произносит их в словах и предложениях и связной речи:</a:t>
            </a:r>
          </a:p>
          <a:p>
            <a:pPr>
              <a:buClr>
                <a:srgbClr val="FF0000"/>
              </a:buClr>
              <a:buFont typeface="Arial" charset="0"/>
              <a:buChar char="•"/>
            </a:pPr>
            <a:r>
              <a:rPr lang="ru-RU" sz="2000">
                <a:cs typeface="Arial" charset="0"/>
              </a:rPr>
              <a:t>  Сок, носок, лес. У Сани собака Васса.</a:t>
            </a:r>
          </a:p>
          <a:p>
            <a:pPr>
              <a:buClr>
                <a:srgbClr val="FF0000"/>
              </a:buClr>
              <a:buFont typeface="Arial" charset="0"/>
              <a:buChar char="•"/>
            </a:pPr>
            <a:r>
              <a:rPr lang="ru-RU" sz="2000">
                <a:cs typeface="Arial" charset="0"/>
              </a:rPr>
              <a:t>  Зима. Козёл. У Зины земляника.</a:t>
            </a:r>
          </a:p>
          <a:p>
            <a:pPr>
              <a:buClr>
                <a:srgbClr val="FF0000"/>
              </a:buClr>
              <a:buFont typeface="Arial" charset="0"/>
              <a:buChar char="•"/>
            </a:pPr>
            <a:r>
              <a:rPr lang="ru-RU" sz="2000">
                <a:cs typeface="Arial" charset="0"/>
              </a:rPr>
              <a:t>  Цирк. Яйцо. Курица снесла яйцо.</a:t>
            </a:r>
          </a:p>
          <a:p>
            <a:r>
              <a:rPr lang="ru-RU" sz="2000">
                <a:cs typeface="Arial" charset="0"/>
              </a:rPr>
              <a:t>      В словаре у ребёнка этого возраста более полутора тысяч слов, гораздо меньше грамматических ошибок, используются различные формы общения (диалогическая и монологическая речь, ситуативная и контекстная речь). Малыш с удовольствием рассказывает дома, как провёл день в детском саду, чем занимался, повторяет стихи, песенки и сказки, которые слышал, отвечает на вопросы взрослых, то есть поддерживает диалог.</a:t>
            </a:r>
          </a:p>
          <a:p>
            <a:r>
              <a:rPr lang="ru-RU" sz="2000">
                <a:cs typeface="Arial" charset="0"/>
              </a:rPr>
              <a:t>     Именно в это время важно читать ребёнку, рассматривая с ним прочитанное и увиденное, учить малыша пересказывать услышанные произведения полно (близко к тексту) и кратко.</a:t>
            </a:r>
          </a:p>
        </p:txBody>
      </p:sp>
      <p:sp>
        <p:nvSpPr>
          <p:cNvPr id="15363" name="WordArt 2"/>
          <p:cNvSpPr>
            <a:spLocks noChangeArrowheads="1" noChangeShapeType="1" noTextEdit="1"/>
          </p:cNvSpPr>
          <p:nvPr/>
        </p:nvSpPr>
        <p:spPr bwMode="auto">
          <a:xfrm>
            <a:off x="465138" y="539750"/>
            <a:ext cx="5926137" cy="1276350"/>
          </a:xfrm>
          <a:prstGeom prst="rect">
            <a:avLst/>
          </a:prstGeom>
        </p:spPr>
        <p:txBody>
          <a:bodyPr wrap="none" fromWordArt="1">
            <a:prstTxWarp prst="textPlain">
              <a:avLst>
                <a:gd name="adj" fmla="val 50000"/>
              </a:avLst>
            </a:prstTxWarp>
          </a:bodyPr>
          <a:lstStyle/>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Особенности</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речевого развития ребёнка</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пятого года жизни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6386" name="TextBox 3"/>
          <p:cNvSpPr txBox="1">
            <a:spLocks noChangeArrowheads="1"/>
          </p:cNvSpPr>
          <p:nvPr/>
        </p:nvSpPr>
        <p:spPr bwMode="auto">
          <a:xfrm>
            <a:off x="404813" y="539750"/>
            <a:ext cx="6048375" cy="8094663"/>
          </a:xfrm>
          <a:prstGeom prst="rect">
            <a:avLst/>
          </a:prstGeom>
          <a:noFill/>
          <a:ln w="9525">
            <a:noFill/>
            <a:miter lim="800000"/>
            <a:headEnd/>
            <a:tailEnd/>
          </a:ln>
        </p:spPr>
        <p:txBody>
          <a:bodyPr>
            <a:spAutoFit/>
          </a:bodyPr>
          <a:lstStyle/>
          <a:p>
            <a:r>
              <a:rPr lang="ru-RU">
                <a:cs typeface="Arial" charset="0"/>
              </a:rPr>
              <a:t>      </a:t>
            </a:r>
            <a:r>
              <a:rPr lang="ru-RU" sz="2000">
                <a:cs typeface="Arial" charset="0"/>
              </a:rPr>
              <a:t>На пятом году ребёнок активно овладевает навыками словообразования и словоизменения. Появление в его речи инноваций – одна из особенностей этого возраста. Ребёнок говорит: «Смотри, как я таю мороженое. Зачем ты лопнул мой шарик? Я – папина дочка. Папу черепахи зовут черепах?»</a:t>
            </a:r>
          </a:p>
          <a:p>
            <a:r>
              <a:rPr lang="ru-RU" sz="2000">
                <a:cs typeface="Arial" charset="0"/>
              </a:rPr>
              <a:t>       С четырёх до пяти лет у ребёнка наблюдается активное становление фонетической стороны речи, поэтому к пяти годам не только свистящие звуки, но и шипящие [Ш], [Ж], [Щ], а также звук [Ч] произносятся ребёнком правильно и дифференцированы в речи, т.е. ребёнок не путает их между собой, а говорит совершенно чисто.</a:t>
            </a:r>
          </a:p>
          <a:p>
            <a:r>
              <a:rPr lang="ru-RU" sz="2000">
                <a:cs typeface="Arial" charset="0"/>
              </a:rPr>
              <a:t>       В этом возрасте у нормально развивающегося ребёнка ещё может отмечаться неправильное произношение сонорных звуков [Р], [Р`],[Л],[Л`]. Малыш может произносить «йиба» или «лыба» вместо «рыба», «йепа» или «лепа» вместо «репа». Такое нарушение произношения считается физиологической нормой и не должно вызывать беспокойства. Но если малыш произносит звук [Р] грассируя, а звук [Л] заменяет звуком, похожим на [В], уже есть повод для обращения к логопеду.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7410" name="TextBox 3"/>
          <p:cNvSpPr txBox="1">
            <a:spLocks noChangeArrowheads="1"/>
          </p:cNvSpPr>
          <p:nvPr/>
        </p:nvSpPr>
        <p:spPr bwMode="auto">
          <a:xfrm>
            <a:off x="404813" y="1874838"/>
            <a:ext cx="6048375" cy="6862762"/>
          </a:xfrm>
          <a:prstGeom prst="rect">
            <a:avLst/>
          </a:prstGeom>
          <a:noFill/>
          <a:ln w="9525">
            <a:noFill/>
            <a:miter lim="800000"/>
            <a:headEnd/>
            <a:tailEnd/>
          </a:ln>
        </p:spPr>
        <p:txBody>
          <a:bodyPr>
            <a:spAutoFit/>
          </a:bodyPr>
          <a:lstStyle/>
          <a:p>
            <a:r>
              <a:rPr lang="ru-RU" sz="2000">
                <a:cs typeface="Arial" charset="0"/>
              </a:rPr>
              <a:t>    </a:t>
            </a:r>
            <a:r>
              <a:rPr lang="ru-RU" sz="2000">
                <a:latin typeface="Times New Roman" pitchFamily="18" charset="0"/>
                <a:cs typeface="Times New Roman" pitchFamily="18" charset="0"/>
              </a:rPr>
              <a:t>Специалисты считают, что в возрасте от двух до трёх лет происходит и качественный, и количественный скачок в речевом развитии малыша.</a:t>
            </a:r>
          </a:p>
          <a:p>
            <a:r>
              <a:rPr lang="ru-RU" sz="2000">
                <a:latin typeface="Times New Roman" pitchFamily="18" charset="0"/>
                <a:cs typeface="Times New Roman" pitchFamily="18" charset="0"/>
              </a:rPr>
              <a:t>    К двум годам нормально развивающийся ребёнок использует в обиходе более двухсот слов, состоящих из двух-трёх слогов, и короткие фразы: «Мама, сиди. Папа, Катя, гулять. Вова, дай мяч. Аня , иди сюда».</a:t>
            </a:r>
          </a:p>
          <a:p>
            <a:r>
              <a:rPr lang="ru-RU" sz="2000">
                <a:latin typeface="Times New Roman" pitchFamily="18" charset="0"/>
                <a:cs typeface="Times New Roman" pitchFamily="18" charset="0"/>
              </a:rPr>
              <a:t>    Многие исследователи называют этот возраст периодом «телеграфной речи», когда ребёнок употребляет в основном только существительные и глаголы и строит фразы из двух-трёх слов, передающие определённый смысл и поэтому выполняющие роль предложений. Как правило, речь ребёнка этого возраста ситуационная, может быть правильно понята в определённой ситуации.</a:t>
            </a:r>
          </a:p>
          <a:p>
            <a:r>
              <a:rPr lang="ru-RU" sz="2000">
                <a:latin typeface="Times New Roman" pitchFamily="18" charset="0"/>
                <a:cs typeface="Times New Roman" pitchFamily="18" charset="0"/>
              </a:rPr>
              <a:t>   Кроха ещё значительно нарушает слоговую структуру и звуконаполняемость слов. Вместо «шкаф» он может говорить «каф», вместо «спать» - «пать», вместо «трамвай» - «тавай».</a:t>
            </a:r>
          </a:p>
          <a:p>
            <a:r>
              <a:rPr lang="ru-RU" sz="2000">
                <a:cs typeface="Arial" charset="0"/>
              </a:rPr>
              <a:t>    </a:t>
            </a:r>
            <a:r>
              <a:rPr lang="ru-RU" sz="2000">
                <a:latin typeface="Times New Roman" pitchFamily="18" charset="0"/>
                <a:cs typeface="Times New Roman" pitchFamily="18" charset="0"/>
              </a:rPr>
              <a:t>В два года и три месяца малыш уже задаёт вопросы типа «Что это?», «Кто это?», «Где?», «Куда?»</a:t>
            </a:r>
          </a:p>
        </p:txBody>
      </p:sp>
      <p:sp>
        <p:nvSpPr>
          <p:cNvPr id="17411" name="WordArt 2"/>
          <p:cNvSpPr>
            <a:spLocks noChangeArrowheads="1" noChangeShapeType="1" noTextEdit="1"/>
          </p:cNvSpPr>
          <p:nvPr/>
        </p:nvSpPr>
        <p:spPr bwMode="auto">
          <a:xfrm>
            <a:off x="500063" y="561975"/>
            <a:ext cx="5926137" cy="1276350"/>
          </a:xfrm>
          <a:prstGeom prst="rect">
            <a:avLst/>
          </a:prstGeom>
        </p:spPr>
        <p:txBody>
          <a:bodyPr wrap="none" fromWordArt="1">
            <a:prstTxWarp prst="textPlain">
              <a:avLst>
                <a:gd name="adj" fmla="val 50000"/>
              </a:avLst>
            </a:prstTxWarp>
          </a:bodyPr>
          <a:lstStyle/>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Особенности</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речевого развития ребёнка</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третьего года жизни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8434" name="TextBox 3"/>
          <p:cNvSpPr txBox="1">
            <a:spLocks noChangeArrowheads="1"/>
          </p:cNvSpPr>
          <p:nvPr/>
        </p:nvSpPr>
        <p:spPr bwMode="auto">
          <a:xfrm>
            <a:off x="454025" y="539750"/>
            <a:ext cx="6048375" cy="8402638"/>
          </a:xfrm>
          <a:prstGeom prst="rect">
            <a:avLst/>
          </a:prstGeom>
          <a:noFill/>
          <a:ln w="9525">
            <a:noFill/>
            <a:miter lim="800000"/>
            <a:headEnd/>
            <a:tailEnd/>
          </a:ln>
        </p:spPr>
        <p:txBody>
          <a:bodyPr>
            <a:spAutoFit/>
          </a:bodyPr>
          <a:lstStyle/>
          <a:p>
            <a:r>
              <a:rPr lang="ru-RU" sz="2000">
                <a:latin typeface="Times New Roman" pitchFamily="18" charset="0"/>
                <a:cs typeface="Times New Roman" pitchFamily="18" charset="0"/>
              </a:rPr>
              <a:t>     К двум с половиной годам ребёнок начинает  не только существительные и глаголы, но и другие части речи: личные местоимения (я, он, она), наречия (там, вон, где, хорошо, ещё), прилагательные (красный, большой, маленький, хороший, плохой).  Появляются простые предлоги (на, в, под, у, за), есть соединительные союзы. В это время малыш уже способен построить простое  распространённое предложение: «Я возьму карандаш и нарисую мяч». Он легко запоминает короткие стишки, детские песенки.</a:t>
            </a:r>
          </a:p>
          <a:p>
            <a:r>
              <a:rPr lang="ru-RU" sz="2000">
                <a:latin typeface="Times New Roman" pitchFamily="18" charset="0"/>
                <a:cs typeface="Times New Roman" pitchFamily="18" charset="0"/>
              </a:rPr>
              <a:t>     К двум годам и десяти месяцам речь ребёнка становиться понятной всем окружающим. Теперь её можно считать средством общения.</a:t>
            </a:r>
          </a:p>
          <a:p>
            <a:r>
              <a:rPr lang="ru-RU" sz="2000">
                <a:latin typeface="Times New Roman" pitchFamily="18" charset="0"/>
                <a:cs typeface="Times New Roman" pitchFamily="18" charset="0"/>
              </a:rPr>
              <a:t>     К трём годам в словаре ребёнка более тысячи слов, в речи присутствуют сложные предложения различной конструкции: «Мы гуляли с папой в парке и видели огромную собаку», «Мы не пошли гулять, потому что шёл дождь». Малыш задаёт вопросы со словом «когда»: «Когда мы пойдём гулять?»</a:t>
            </a:r>
          </a:p>
          <a:p>
            <a:r>
              <a:rPr lang="ru-RU" sz="2000">
                <a:latin typeface="Times New Roman" pitchFamily="18" charset="0"/>
                <a:cs typeface="Times New Roman" pitchFamily="18" charset="0"/>
              </a:rPr>
              <a:t>      Исчезает смягчение практически всех согласных звуков, которое до этого момента можно было считать физиологической нормой. Кроха уже не говорит: «Хотю пить тяй» или «Воть мой мять». Скорее всего, он уже может сказать: «Хочу пить чай» и «Вот мой мяч».</a:t>
            </a:r>
          </a:p>
          <a:p>
            <a:endParaRPr lang="ru-RU" sz="200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19458" name="TextBox 3"/>
          <p:cNvSpPr txBox="1">
            <a:spLocks noChangeArrowheads="1"/>
          </p:cNvSpPr>
          <p:nvPr/>
        </p:nvSpPr>
        <p:spPr bwMode="auto">
          <a:xfrm>
            <a:off x="404813" y="1849438"/>
            <a:ext cx="6048375" cy="7172325"/>
          </a:xfrm>
          <a:prstGeom prst="rect">
            <a:avLst/>
          </a:prstGeom>
          <a:noFill/>
          <a:ln w="9525">
            <a:noFill/>
            <a:miter lim="800000"/>
            <a:headEnd/>
            <a:tailEnd/>
          </a:ln>
        </p:spPr>
        <p:txBody>
          <a:bodyPr>
            <a:spAutoFit/>
          </a:bodyPr>
          <a:lstStyle/>
          <a:p>
            <a:r>
              <a:rPr lang="ru-RU" sz="2000">
                <a:latin typeface="Times New Roman" pitchFamily="18" charset="0"/>
                <a:cs typeface="Times New Roman" pitchFamily="18" charset="0"/>
              </a:rPr>
              <a:t>     К трём годам в словаре ребёнка присутствует более тысячи слов, а в речи – сложные предложения различной конструкции: «Мы гуляли с папой в парке и видели огромную собаку», «Мы не пошли гулять, потому что пошёл дождь», «Я поеду к бабушке, когда поправлюсь».  Малыш задаёт вопросы со словом «когда»: «Когда мы пойдём гулять?»</a:t>
            </a:r>
          </a:p>
          <a:p>
            <a:r>
              <a:rPr lang="ru-RU" sz="2000">
                <a:latin typeface="Times New Roman" pitchFamily="18" charset="0"/>
                <a:cs typeface="Times New Roman" pitchFamily="18" charset="0"/>
              </a:rPr>
              <a:t>    Исчезает смягчение практически всех согласных звуков, которое до этого момента можно было считать физиологической нормой. Кроха уже не говорит: «Хотю пить тяй» или «Воть мой мять». Скорее всего, он уже может сказать: «Хочу пить чай» и «Вот мой мяч».</a:t>
            </a:r>
          </a:p>
          <a:p>
            <a:r>
              <a:rPr lang="ru-RU" sz="2000">
                <a:latin typeface="Times New Roman" pitchFamily="18" charset="0"/>
                <a:cs typeface="Times New Roman" pitchFamily="18" charset="0"/>
              </a:rPr>
              <a:t>   С трёх до трёх с половиной лет ребёнок стремительно накапливает словарь и употребляет уже все части речи, кроме причастий и деепричастий.</a:t>
            </a:r>
          </a:p>
          <a:p>
            <a:r>
              <a:rPr lang="ru-RU" sz="2000">
                <a:latin typeface="Times New Roman" pitchFamily="18" charset="0"/>
                <a:cs typeface="Times New Roman" pitchFamily="18" charset="0"/>
              </a:rPr>
              <a:t>   Он задаёт вопросы со словами «зачем» и «почему»: «Зачем Вова меня стукнул?», «Почему мы не пошли гулять?»</a:t>
            </a:r>
          </a:p>
          <a:p>
            <a:r>
              <a:rPr lang="ru-RU" sz="2000">
                <a:latin typeface="Times New Roman" pitchFamily="18" charset="0"/>
                <a:cs typeface="Times New Roman" pitchFamily="18" charset="0"/>
              </a:rPr>
              <a:t>    В речи ребёнка ещё возможны грамматические ошибки. Он может сказать: «Я рисую карандашом и ручкой», «Я искаю мяч. Завернуй мою куклу».</a:t>
            </a:r>
          </a:p>
          <a:p>
            <a:r>
              <a:rPr lang="ru-RU" sz="2000">
                <a:latin typeface="Times New Roman" pitchFamily="18" charset="0"/>
                <a:cs typeface="Times New Roman" pitchFamily="18" charset="0"/>
              </a:rPr>
              <a:t>  </a:t>
            </a:r>
          </a:p>
        </p:txBody>
      </p:sp>
      <p:sp>
        <p:nvSpPr>
          <p:cNvPr id="19459" name="WordArt 2"/>
          <p:cNvSpPr>
            <a:spLocks noChangeArrowheads="1" noChangeShapeType="1" noTextEdit="1"/>
          </p:cNvSpPr>
          <p:nvPr/>
        </p:nvSpPr>
        <p:spPr bwMode="auto">
          <a:xfrm>
            <a:off x="438150" y="554038"/>
            <a:ext cx="5926138" cy="1276350"/>
          </a:xfrm>
          <a:prstGeom prst="rect">
            <a:avLst/>
          </a:prstGeom>
        </p:spPr>
        <p:txBody>
          <a:bodyPr wrap="none" fromWordArt="1">
            <a:prstTxWarp prst="textPlain">
              <a:avLst>
                <a:gd name="adj" fmla="val 50000"/>
              </a:avLst>
            </a:prstTxWarp>
          </a:bodyPr>
          <a:lstStyle/>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Особенности</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речевого развития ребёнка</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четвёртого года жизни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20482" name="TextBox 3"/>
          <p:cNvSpPr txBox="1">
            <a:spLocks noChangeArrowheads="1"/>
          </p:cNvSpPr>
          <p:nvPr/>
        </p:nvSpPr>
        <p:spPr bwMode="auto">
          <a:xfrm>
            <a:off x="404813" y="493713"/>
            <a:ext cx="6048375" cy="5324475"/>
          </a:xfrm>
          <a:prstGeom prst="rect">
            <a:avLst/>
          </a:prstGeom>
          <a:noFill/>
          <a:ln w="9525">
            <a:noFill/>
            <a:miter lim="800000"/>
            <a:headEnd/>
            <a:tailEnd/>
          </a:ln>
        </p:spPr>
        <p:txBody>
          <a:bodyPr>
            <a:spAutoFit/>
          </a:bodyPr>
          <a:lstStyle/>
          <a:p>
            <a:r>
              <a:rPr lang="ru-RU" sz="2000">
                <a:latin typeface="Times New Roman" pitchFamily="18" charset="0"/>
                <a:cs typeface="Times New Roman" pitchFamily="18" charset="0"/>
              </a:rPr>
              <a:t>      Зато слоговую структуру и звуконаполняемость слов он уже практически не нарушает. Ошибки возможны лишь в малознакомых словах: «воповочик» вместо «водопроводчик» или « мосысклист» вместо «мотоциклист».</a:t>
            </a:r>
          </a:p>
          <a:p>
            <a:r>
              <a:rPr lang="ru-RU" sz="2000">
                <a:latin typeface="Times New Roman" pitchFamily="18" charset="0"/>
                <a:cs typeface="Times New Roman" pitchFamily="18" charset="0"/>
              </a:rPr>
              <a:t>      Ребёнок допускает нарушение произношения свистящих [С], [С`], [З], [З`], шипящих [Ш], [Ж], [Щ], аффрикат Ц, Ч и сонорных звуков [Р], [Р`], [Л], [Л`] до четырёх лет. К четырём годам малыш осваивает правильное произношение свистящих и абсолютно чисто произносит их в словах, предложениях и связной речи.</a:t>
            </a:r>
          </a:p>
          <a:p>
            <a:r>
              <a:rPr lang="ru-RU" sz="2000">
                <a:latin typeface="Times New Roman" pitchFamily="18" charset="0"/>
                <a:cs typeface="Times New Roman" pitchFamily="18" charset="0"/>
              </a:rPr>
              <a:t>       В это время в словаре у ребёнка более тысячи слов, гораздо меньше грамматических ошибок, используются различные формы общения (диалогическая и монологическая, ситуативная и контекстная речь).</a:t>
            </a:r>
          </a:p>
        </p:txBody>
      </p:sp>
      <p:pic>
        <p:nvPicPr>
          <p:cNvPr id="20483" name="Рисунок 2"/>
          <p:cNvPicPr>
            <a:picLocks noChangeAspect="1"/>
          </p:cNvPicPr>
          <p:nvPr/>
        </p:nvPicPr>
        <p:blipFill>
          <a:blip r:embed="rId3"/>
          <a:srcRect/>
          <a:stretch>
            <a:fillRect/>
          </a:stretch>
        </p:blipFill>
        <p:spPr bwMode="auto">
          <a:xfrm>
            <a:off x="2852738" y="5292725"/>
            <a:ext cx="3008312" cy="32448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Рисунок 1"/>
          <p:cNvPicPr>
            <a:picLocks noChangeAspect="1"/>
          </p:cNvPicPr>
          <p:nvPr/>
        </p:nvPicPr>
        <p:blipFill>
          <a:blip r:embed="rId2"/>
          <a:srcRect/>
          <a:stretch>
            <a:fillRect/>
          </a:stretch>
        </p:blipFill>
        <p:spPr bwMode="auto">
          <a:xfrm>
            <a:off x="0" y="0"/>
            <a:ext cx="6858000" cy="9137650"/>
          </a:xfrm>
          <a:prstGeom prst="rect">
            <a:avLst/>
          </a:prstGeom>
          <a:noFill/>
          <a:ln w="9525">
            <a:noFill/>
            <a:miter lim="800000"/>
            <a:headEnd/>
            <a:tailEnd/>
          </a:ln>
        </p:spPr>
      </p:pic>
      <p:sp>
        <p:nvSpPr>
          <p:cNvPr id="21506" name="TextBox 3"/>
          <p:cNvSpPr txBox="1">
            <a:spLocks noChangeArrowheads="1"/>
          </p:cNvSpPr>
          <p:nvPr/>
        </p:nvSpPr>
        <p:spPr bwMode="auto">
          <a:xfrm>
            <a:off x="438150" y="1743075"/>
            <a:ext cx="6049963" cy="7102475"/>
          </a:xfrm>
          <a:prstGeom prst="rect">
            <a:avLst/>
          </a:prstGeom>
          <a:noFill/>
          <a:ln w="9525">
            <a:noFill/>
            <a:miter lim="800000"/>
            <a:headEnd/>
            <a:tailEnd/>
          </a:ln>
        </p:spPr>
        <p:txBody>
          <a:bodyPr>
            <a:spAutoFit/>
          </a:bodyPr>
          <a:lstStyle/>
          <a:p>
            <a:r>
              <a:rPr lang="ru-RU" sz="2000">
                <a:latin typeface="Times New Roman" pitchFamily="18" charset="0"/>
                <a:cs typeface="Times New Roman" pitchFamily="18" charset="0"/>
              </a:rPr>
              <a:t>     К пяти годам нормально развивающийся ребёнок произносит абсолютно правильно не только свистящие звуки [С], [С`], [З], [З`], [Ц], но и шипящие [Ш],[Ж], [Щ], а также звук [Ч]. Ребёнок различает эти звуки между собой. Он говорит совершенно чисто:</a:t>
            </a:r>
          </a:p>
          <a:p>
            <a:r>
              <a:rPr lang="ru-RU" sz="2000">
                <a:latin typeface="Times New Roman" pitchFamily="18" charset="0"/>
                <a:cs typeface="Times New Roman" pitchFamily="18" charset="0"/>
              </a:rPr>
              <a:t>Чемодан, кочка, ночь. </a:t>
            </a:r>
          </a:p>
          <a:p>
            <a:pPr>
              <a:buClr>
                <a:srgbClr val="FF0000"/>
              </a:buClr>
              <a:buFont typeface="Arial" charset="0"/>
              <a:buChar char="•"/>
            </a:pPr>
            <a:r>
              <a:rPr lang="ru-RU" sz="2000">
                <a:latin typeface="Times New Roman" pitchFamily="18" charset="0"/>
                <a:cs typeface="Times New Roman" pitchFamily="18" charset="0"/>
              </a:rPr>
              <a:t>У кошки пушистый хвост.</a:t>
            </a:r>
          </a:p>
          <a:p>
            <a:pPr>
              <a:buClr>
                <a:srgbClr val="FF0000"/>
              </a:buClr>
              <a:buFont typeface="Arial" charset="0"/>
              <a:buChar char="•"/>
            </a:pPr>
            <a:r>
              <a:rPr lang="ru-RU" sz="2000">
                <a:latin typeface="Times New Roman" pitchFamily="18" charset="0"/>
                <a:cs typeface="Times New Roman" pitchFamily="18" charset="0"/>
              </a:rPr>
              <a:t>Мышка спешит убежать от страшной кошки.</a:t>
            </a:r>
          </a:p>
          <a:p>
            <a:pPr>
              <a:buClr>
                <a:srgbClr val="FF0000"/>
              </a:buClr>
              <a:buFont typeface="Arial" charset="0"/>
              <a:buChar char="•"/>
            </a:pPr>
            <a:r>
              <a:rPr lang="ru-RU" sz="2000">
                <a:latin typeface="Times New Roman" pitchFamily="18" charset="0"/>
                <a:cs typeface="Times New Roman" pitchFamily="18" charset="0"/>
              </a:rPr>
              <a:t>Шапка да шубка – вот и весь Мишутка.</a:t>
            </a:r>
          </a:p>
          <a:p>
            <a:pPr>
              <a:buClr>
                <a:srgbClr val="FF0000"/>
              </a:buClr>
              <a:buFont typeface="Arial" charset="0"/>
              <a:buChar char="•"/>
            </a:pPr>
            <a:r>
              <a:rPr lang="ru-RU" sz="2000">
                <a:latin typeface="Times New Roman" pitchFamily="18" charset="0"/>
                <a:cs typeface="Times New Roman" pitchFamily="18" charset="0"/>
              </a:rPr>
              <a:t>Жук, кожа. Жук жужжит.</a:t>
            </a:r>
          </a:p>
          <a:p>
            <a:pPr>
              <a:buClr>
                <a:srgbClr val="FF0000"/>
              </a:buClr>
              <a:buFont typeface="Arial" charset="0"/>
              <a:buChar char="•"/>
            </a:pPr>
            <a:r>
              <a:rPr lang="ru-RU" sz="2000">
                <a:latin typeface="Times New Roman" pitchFamily="18" charset="0"/>
                <a:cs typeface="Times New Roman" pitchFamily="18" charset="0"/>
              </a:rPr>
              <a:t>Щенок, вещи, лещ. Носильщик несёт вещи.</a:t>
            </a:r>
          </a:p>
          <a:p>
            <a:r>
              <a:rPr lang="ru-RU" sz="2000">
                <a:latin typeface="Times New Roman" pitchFamily="18" charset="0"/>
                <a:cs typeface="Times New Roman" pitchFamily="18" charset="0"/>
              </a:rPr>
              <a:t>      В этом возрасте у нормально развивающегося ребёнка ещё может отмечаться неправильное произношение сонорных звуков [Р], [Р`], [Л], [Л`]. Малыш может произносить «йиба» или «лыба» вместо «рыба», «йук» вместо «лук». Такое нарушение произношения считается физиологической нормой и не должно вызывать беспокойства. Но если малыш произносит звук [Р] грассируя, а звук [Л] заменяет звуком, похожим на [В], уже есть повод для обращения к логопеду.</a:t>
            </a:r>
          </a:p>
          <a:p>
            <a:r>
              <a:rPr lang="ru-RU" sz="2000">
                <a:cs typeface="Arial" charset="0"/>
              </a:rPr>
              <a:t>     </a:t>
            </a:r>
          </a:p>
        </p:txBody>
      </p:sp>
      <p:sp>
        <p:nvSpPr>
          <p:cNvPr id="21507" name="WordArt 2"/>
          <p:cNvSpPr>
            <a:spLocks noChangeArrowheads="1" noChangeShapeType="1" noTextEdit="1"/>
          </p:cNvSpPr>
          <p:nvPr/>
        </p:nvSpPr>
        <p:spPr bwMode="auto">
          <a:xfrm>
            <a:off x="412750" y="468313"/>
            <a:ext cx="5926138" cy="1274762"/>
          </a:xfrm>
          <a:prstGeom prst="rect">
            <a:avLst/>
          </a:prstGeom>
        </p:spPr>
        <p:txBody>
          <a:bodyPr wrap="none" fromWordArt="1">
            <a:prstTxWarp prst="textPlain">
              <a:avLst>
                <a:gd name="adj" fmla="val 50000"/>
              </a:avLst>
            </a:prstTxWarp>
          </a:bodyPr>
          <a:lstStyle/>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Особенности</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речевого развития ребёнка</a:t>
            </a:r>
          </a:p>
          <a:p>
            <a:pPr algn="ctr"/>
            <a:r>
              <a:rPr lang="ru-RU"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Monotype Corsiva"/>
              </a:rPr>
              <a:t> шестого года жизни</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1289</Words>
  <Application>Microsoft Office PowerPoint</Application>
  <PresentationFormat>Экран (4:3)</PresentationFormat>
  <Paragraphs>50</Paragraphs>
  <Slides>10</Slides>
  <Notes>0</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наталья</cp:lastModifiedBy>
  <cp:revision>6</cp:revision>
  <dcterms:created xsi:type="dcterms:W3CDTF">2014-09-07T08:54:18Z</dcterms:created>
  <dcterms:modified xsi:type="dcterms:W3CDTF">2014-09-08T14:09:27Z</dcterms:modified>
</cp:coreProperties>
</file>